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ECB9DA2-C417-4384-B6AD-2D0D9024F5DB}" type="datetimeFigureOut">
              <a:rPr lang="id-ID" smtClean="0"/>
              <a:pPr/>
              <a:t>03/01/2017</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942DC5-2F3F-48ED-820D-DDFA991A9922}" type="slidenum">
              <a:rPr lang="id-ID" smtClean="0"/>
              <a:pPr/>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CB9DA2-C417-4384-B6AD-2D0D9024F5DB}" type="datetimeFigureOut">
              <a:rPr lang="id-ID" smtClean="0"/>
              <a:pPr/>
              <a:t>03/01/2017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0942DC5-2F3F-48ED-820D-DDFA991A9922}"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0942DC5-2F3F-48ED-820D-DDFA991A9922}" type="slidenum">
              <a:rPr lang="id-ID" smtClean="0"/>
              <a:pPr/>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CB9DA2-C417-4384-B6AD-2D0D9024F5DB}" type="datetimeFigureOut">
              <a:rPr lang="id-ID" smtClean="0"/>
              <a:pPr/>
              <a:t>03/01/2017</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ECB9DA2-C417-4384-B6AD-2D0D9024F5DB}" type="datetimeFigureOut">
              <a:rPr lang="id-ID" smtClean="0"/>
              <a:pPr/>
              <a:t>03/01/2017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B0942DC5-2F3F-48ED-820D-DDFA991A9922}" type="slidenum">
              <a:rPr lang="id-ID" smtClean="0"/>
              <a:pPr/>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CECB9DA2-C417-4384-B6AD-2D0D9024F5DB}" type="datetimeFigureOut">
              <a:rPr lang="id-ID" smtClean="0"/>
              <a:pPr/>
              <a:t>03/01/2017</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942DC5-2F3F-48ED-820D-DDFA991A9922}" type="slidenum">
              <a:rPr lang="id-ID" smtClean="0"/>
              <a:pPr/>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ECB9DA2-C417-4384-B6AD-2D0D9024F5DB}" type="datetimeFigureOut">
              <a:rPr lang="id-ID" smtClean="0"/>
              <a:pPr/>
              <a:t>03/01/2017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0942DC5-2F3F-48ED-820D-DDFA991A9922}" type="slidenum">
              <a:rPr lang="id-ID" smtClean="0"/>
              <a:pPr/>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ECB9DA2-C417-4384-B6AD-2D0D9024F5DB}" type="datetimeFigureOut">
              <a:rPr lang="id-ID" smtClean="0"/>
              <a:pPr/>
              <a:t>03/01/2017</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0942DC5-2F3F-48ED-820D-DDFA991A9922}" type="slidenum">
              <a:rPr lang="id-ID" smtClean="0"/>
              <a:pPr/>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CB9DA2-C417-4384-B6AD-2D0D9024F5DB}" type="datetimeFigureOut">
              <a:rPr lang="id-ID" smtClean="0"/>
              <a:pPr/>
              <a:t>03/01/2017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B0942DC5-2F3F-48ED-820D-DDFA991A992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ECB9DA2-C417-4384-B6AD-2D0D9024F5DB}" type="datetimeFigureOut">
              <a:rPr lang="id-ID" smtClean="0"/>
              <a:pPr/>
              <a:t>03/01/2017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942DC5-2F3F-48ED-820D-DDFA991A992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942DC5-2F3F-48ED-820D-DDFA991A9922}" type="slidenum">
              <a:rPr lang="id-ID" smtClean="0"/>
              <a:pPr/>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ECB9DA2-C417-4384-B6AD-2D0D9024F5DB}" type="datetimeFigureOut">
              <a:rPr lang="id-ID" smtClean="0"/>
              <a:pPr/>
              <a:t>03/01/2017</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0942DC5-2F3F-48ED-820D-DDFA991A9922}" type="slidenum">
              <a:rPr lang="id-ID" smtClean="0"/>
              <a:pPr/>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ECB9DA2-C417-4384-B6AD-2D0D9024F5DB}" type="datetimeFigureOut">
              <a:rPr lang="id-ID" smtClean="0"/>
              <a:pPr/>
              <a:t>03/01/2017</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ECB9DA2-C417-4384-B6AD-2D0D9024F5DB}" type="datetimeFigureOut">
              <a:rPr lang="id-ID" smtClean="0"/>
              <a:pPr/>
              <a:t>03/01/2017</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942DC5-2F3F-48ED-820D-DDFA991A9922}" type="slidenum">
              <a:rPr lang="id-ID" smtClean="0"/>
              <a:pPr/>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rp4.000.000/" TargetMode="External"/><Relationship Id="rId2" Type="http://schemas.openxmlformats.org/officeDocument/2006/relationships/hyperlink" Target="http://rp2.000.00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rp5.000.000/" TargetMode="External"/><Relationship Id="rId2" Type="http://schemas.openxmlformats.org/officeDocument/2006/relationships/hyperlink" Target="http://rp2.000.00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rp2.000.00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rp2.000.00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rp2.000.00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id-ID" dirty="0" smtClean="0"/>
              <a:t>HARIRI, SE., M.Ak</a:t>
            </a:r>
          </a:p>
          <a:p>
            <a:pPr algn="r"/>
            <a:r>
              <a:rPr lang="id-ID" dirty="0" smtClean="0"/>
              <a:t>Universitas Islam Malang</a:t>
            </a:r>
          </a:p>
          <a:p>
            <a:pPr algn="r"/>
            <a:r>
              <a:rPr lang="id-ID" dirty="0" smtClean="0"/>
              <a:t>2016</a:t>
            </a:r>
            <a:endParaRPr lang="id-ID" dirty="0"/>
          </a:p>
        </p:txBody>
      </p:sp>
      <p:sp>
        <p:nvSpPr>
          <p:cNvPr id="2" name="Title 1"/>
          <p:cNvSpPr>
            <a:spLocks noGrp="1"/>
          </p:cNvSpPr>
          <p:nvPr>
            <p:ph type="ctrTitle"/>
          </p:nvPr>
        </p:nvSpPr>
        <p:spPr>
          <a:xfrm>
            <a:off x="467544" y="1268760"/>
            <a:ext cx="8424936" cy="864096"/>
          </a:xfrm>
        </p:spPr>
        <p:txBody>
          <a:bodyPr>
            <a:normAutofit/>
          </a:bodyPr>
          <a:lstStyle/>
          <a:p>
            <a:r>
              <a:rPr lang="id-ID" sz="4000" b="1" dirty="0" smtClean="0"/>
              <a:t>BIAYA OVERHEAD PABRIK</a:t>
            </a:r>
            <a:endParaRPr lang="id-ID" sz="4000" b="1" dirty="0"/>
          </a:p>
        </p:txBody>
      </p:sp>
      <p:sp>
        <p:nvSpPr>
          <p:cNvPr id="4" name="Rounded Rectangle 3"/>
          <p:cNvSpPr/>
          <p:nvPr/>
        </p:nvSpPr>
        <p:spPr>
          <a:xfrm>
            <a:off x="683568" y="332656"/>
            <a:ext cx="136815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Pert </a:t>
            </a:r>
            <a:r>
              <a:rPr lang="id-ID" dirty="0" smtClean="0"/>
              <a:t>14</a:t>
            </a:r>
            <a:endParaRPr lang="id-ID" dirty="0"/>
          </a:p>
        </p:txBody>
      </p:sp>
    </p:spTree>
    <p:extLst>
      <p:ext uri="{BB962C8B-B14F-4D97-AF65-F5344CB8AC3E}">
        <p14:creationId xmlns:p14="http://schemas.microsoft.com/office/powerpoint/2010/main" val="2555989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pPr marL="0" lvl="0" indent="0">
              <a:buNone/>
            </a:pPr>
            <a:r>
              <a:rPr lang="id-ID" dirty="0" smtClean="0"/>
              <a:t>B. Biaya </a:t>
            </a:r>
            <a:r>
              <a:rPr lang="id-ID" dirty="0"/>
              <a:t>bahan baku  </a:t>
            </a:r>
          </a:p>
          <a:p>
            <a:pPr marL="0" indent="0">
              <a:buNone/>
            </a:pPr>
            <a:r>
              <a:rPr lang="id-ID" dirty="0"/>
              <a:t>Jika biaya overhead pabrik yang dominan bervariasi dengan nilai bahan baku (misalnya biaya asuransi bahan baku),  maka dasar yang dipakai untuk membebankannya kepada produk adalah biaya bahan baku yang dipakai. </a:t>
            </a:r>
          </a:p>
          <a:p>
            <a:pPr marL="0" indent="0">
              <a:buNone/>
            </a:pPr>
            <a:r>
              <a:rPr lang="id-ID" dirty="0"/>
              <a:t>Rumus perhitungan tarif biaya overhead pabrik adalah sebagai berikut: </a:t>
            </a:r>
            <a:endParaRPr lang="id-ID" dirty="0" smtClean="0"/>
          </a:p>
          <a:p>
            <a:pPr marL="0" indent="0">
              <a:buNone/>
            </a:pPr>
            <a:endParaRPr lang="id-ID" dirty="0"/>
          </a:p>
          <a:p>
            <a:pPr marL="0" indent="0">
              <a:buNone/>
            </a:pPr>
            <a:r>
              <a:rPr lang="id-ID" sz="1300" dirty="0"/>
              <a:t>Taksiran biaya  overhead  pabrik </a:t>
            </a:r>
            <a:endParaRPr lang="id-ID" sz="1300" dirty="0" smtClean="0"/>
          </a:p>
          <a:p>
            <a:pPr marL="0" indent="0">
              <a:buNone/>
            </a:pPr>
            <a:r>
              <a:rPr lang="id-ID" sz="1300" dirty="0"/>
              <a:t>	</a:t>
            </a:r>
            <a:r>
              <a:rPr lang="id-ID" sz="1300" dirty="0" smtClean="0"/>
              <a:t>			x </a:t>
            </a:r>
            <a:r>
              <a:rPr lang="id-ID" sz="1300" dirty="0"/>
              <a:t>100% = </a:t>
            </a:r>
            <a:r>
              <a:rPr lang="id-ID" sz="1000" dirty="0"/>
              <a:t>Persentase biaya overhead pabrik dari biaya bahan baku yang dipakai</a:t>
            </a:r>
            <a:r>
              <a:rPr lang="id-ID" sz="1300" dirty="0"/>
              <a:t> </a:t>
            </a:r>
          </a:p>
          <a:p>
            <a:pPr marL="0" indent="0">
              <a:buNone/>
            </a:pPr>
            <a:r>
              <a:rPr lang="id-ID" sz="1300" dirty="0"/>
              <a:t>Taksiran biaya bahan baku yang dipakai </a:t>
            </a:r>
            <a:endParaRPr lang="id-ID" sz="1300" dirty="0" smtClean="0"/>
          </a:p>
          <a:p>
            <a:pPr marL="0" indent="0">
              <a:buNone/>
            </a:pPr>
            <a:endParaRPr lang="id-ID" sz="1300" dirty="0"/>
          </a:p>
          <a:p>
            <a:pPr marL="0" indent="0">
              <a:buNone/>
            </a:pPr>
            <a:endParaRPr lang="id-ID" sz="1300" dirty="0" smtClean="0"/>
          </a:p>
          <a:p>
            <a:pPr marL="0" indent="0">
              <a:buNone/>
            </a:pPr>
            <a:endParaRPr lang="id-ID" sz="1300" dirty="0"/>
          </a:p>
          <a:p>
            <a:pPr marL="0" indent="0">
              <a:buNone/>
            </a:pPr>
            <a:endParaRPr lang="id-ID" dirty="0"/>
          </a:p>
        </p:txBody>
      </p:sp>
      <p:cxnSp>
        <p:nvCxnSpPr>
          <p:cNvPr id="5" name="Straight Connector 4"/>
          <p:cNvCxnSpPr/>
          <p:nvPr/>
        </p:nvCxnSpPr>
        <p:spPr>
          <a:xfrm>
            <a:off x="395536" y="5517232"/>
            <a:ext cx="3600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770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70000" lnSpcReduction="20000"/>
          </a:bodyPr>
          <a:lstStyle/>
          <a:p>
            <a:pPr marL="0" indent="0">
              <a:buNone/>
            </a:pPr>
            <a:r>
              <a:rPr lang="id-ID" dirty="0"/>
              <a:t>Contoh metode ini adalah : </a:t>
            </a:r>
          </a:p>
          <a:p>
            <a:r>
              <a:rPr lang="id-ID" dirty="0"/>
              <a:t>Taksiran biaya overhead pabrik selama 1 tahun anggaran: Rp2.000.000 </a:t>
            </a:r>
          </a:p>
          <a:p>
            <a:r>
              <a:rPr lang="id-ID" dirty="0"/>
              <a:t>Taksiran biaya bahan baku selama 1 tahun anggaran: 4.000.000 </a:t>
            </a:r>
          </a:p>
          <a:p>
            <a:pPr marL="0" indent="0">
              <a:buNone/>
            </a:pPr>
            <a:endParaRPr lang="id-ID" dirty="0" smtClean="0"/>
          </a:p>
          <a:p>
            <a:pPr marL="0" indent="0">
              <a:buNone/>
            </a:pPr>
            <a:r>
              <a:rPr lang="id-ID" b="1" i="1" dirty="0" smtClean="0"/>
              <a:t>Jawab:</a:t>
            </a:r>
          </a:p>
          <a:p>
            <a:pPr marL="0" indent="0">
              <a:buNone/>
            </a:pPr>
            <a:r>
              <a:rPr lang="id-ID" dirty="0" smtClean="0"/>
              <a:t>Tarif </a:t>
            </a:r>
            <a:r>
              <a:rPr lang="id-ID" dirty="0"/>
              <a:t>biaya overhead pabrik sebesar: </a:t>
            </a:r>
          </a:p>
          <a:p>
            <a:r>
              <a:rPr lang="id-ID" u="sng" dirty="0">
                <a:hlinkClick r:id="rId2"/>
              </a:rPr>
              <a:t>(Rp2.000.000 </a:t>
            </a:r>
            <a:r>
              <a:rPr lang="id-ID" dirty="0"/>
              <a:t>: </a:t>
            </a:r>
            <a:r>
              <a:rPr lang="id-ID" u="sng" dirty="0">
                <a:hlinkClick r:id="rId3"/>
              </a:rPr>
              <a:t>Rp4.000.000)</a:t>
            </a:r>
            <a:r>
              <a:rPr lang="id-ID" dirty="0"/>
              <a:t> x 100% = 50% dari biaya bahan baku yang dipakai </a:t>
            </a:r>
          </a:p>
          <a:p>
            <a:r>
              <a:rPr lang="id-ID" dirty="0"/>
              <a:t>Misalnya suatu pesanan menggunakan bahan baku seharga Rp30.000 (dapat dilihat pada kartu harga pokok dalam kolom Biaya Bahan Baku), maka pesanan ini akan dibebani biaya overhead pabrik sebesar 50% x Rp30.000 = Rpl5.000. </a:t>
            </a:r>
          </a:p>
          <a:p>
            <a:r>
              <a:rPr lang="id-ID" dirty="0"/>
              <a:t>Semakin besar biaya bahan baku yang dikeluarkan dalam pengolahan produk semakin besar pula biaya overhead pabrik yang dibebankan kepadanya. </a:t>
            </a:r>
          </a:p>
        </p:txBody>
      </p:sp>
    </p:spTree>
    <p:extLst>
      <p:ext uri="{BB962C8B-B14F-4D97-AF65-F5344CB8AC3E}">
        <p14:creationId xmlns:p14="http://schemas.microsoft.com/office/powerpoint/2010/main" val="1974068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pPr marL="0" lvl="0" indent="0">
              <a:buNone/>
            </a:pPr>
            <a:r>
              <a:rPr lang="id-ID" dirty="0" smtClean="0"/>
              <a:t>C. Biaya </a:t>
            </a:r>
            <a:r>
              <a:rPr lang="id-ID" dirty="0"/>
              <a:t>tenaga kerja langsung  </a:t>
            </a:r>
          </a:p>
          <a:p>
            <a:pPr marL="0" indent="0">
              <a:buNone/>
            </a:pPr>
            <a:r>
              <a:rPr lang="id-ID" dirty="0"/>
              <a:t>Jika sebagian besar elemen biaya overhead pabrik mempunyai hubungan yang erat dengan jumlah upah tenaga kerja langsung (misalnya pajak penghasilan atas upah karyawan yang menjadi tanggungan perusahaan), maka dasar yang dipakai untuk membebankan biaya overhead pabrik adalah biaya tenaga kerja langsung. </a:t>
            </a:r>
          </a:p>
          <a:p>
            <a:pPr marL="0" indent="0">
              <a:buNone/>
            </a:pPr>
            <a:r>
              <a:rPr lang="id-ID" dirty="0"/>
              <a:t>Tarif biaya overhead pabrik dihitung dengan rumus sebagai berikut: </a:t>
            </a:r>
          </a:p>
          <a:p>
            <a:pPr marL="0" indent="0">
              <a:buNone/>
            </a:pPr>
            <a:endParaRPr lang="id-ID" dirty="0"/>
          </a:p>
          <a:p>
            <a:pPr marL="0" indent="0">
              <a:buNone/>
            </a:pPr>
            <a:r>
              <a:rPr lang="id-ID" sz="1500" dirty="0"/>
              <a:t>Taksiran biaya overhead pabrik </a:t>
            </a:r>
            <a:endParaRPr lang="id-ID" sz="1500" dirty="0" smtClean="0"/>
          </a:p>
          <a:p>
            <a:pPr marL="0" indent="0">
              <a:buNone/>
            </a:pPr>
            <a:r>
              <a:rPr lang="id-ID" sz="1500" dirty="0"/>
              <a:t>	</a:t>
            </a:r>
            <a:r>
              <a:rPr lang="id-ID" sz="1500" dirty="0" smtClean="0"/>
              <a:t>			x </a:t>
            </a:r>
            <a:r>
              <a:rPr lang="id-ID" sz="1500" dirty="0"/>
              <a:t>100% = </a:t>
            </a:r>
            <a:r>
              <a:rPr lang="id-ID" sz="1100" dirty="0"/>
              <a:t>Persentase biaya overhead pabrik dari biaya tenaga kerja langsung </a:t>
            </a:r>
          </a:p>
          <a:p>
            <a:pPr marL="0" indent="0">
              <a:buNone/>
            </a:pPr>
            <a:r>
              <a:rPr lang="id-ID" sz="1500" dirty="0"/>
              <a:t>Taksiran biaya tenaga kerja langsung</a:t>
            </a:r>
          </a:p>
        </p:txBody>
      </p:sp>
      <p:cxnSp>
        <p:nvCxnSpPr>
          <p:cNvPr id="5" name="Straight Connector 4"/>
          <p:cNvCxnSpPr/>
          <p:nvPr/>
        </p:nvCxnSpPr>
        <p:spPr>
          <a:xfrm>
            <a:off x="395536" y="5589240"/>
            <a:ext cx="352839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85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77500" lnSpcReduction="20000"/>
          </a:bodyPr>
          <a:lstStyle/>
          <a:p>
            <a:pPr marL="0" indent="0">
              <a:buNone/>
            </a:pPr>
            <a:r>
              <a:rPr lang="id-ID" dirty="0"/>
              <a:t>Contoh dalam metode ini : </a:t>
            </a:r>
          </a:p>
          <a:p>
            <a:r>
              <a:rPr lang="id-ID" dirty="0"/>
              <a:t>Taksiran biaya overhead pabrik 1 tahun anggaran: Rp.2.000.000 </a:t>
            </a:r>
          </a:p>
          <a:p>
            <a:r>
              <a:rPr lang="id-ID" dirty="0"/>
              <a:t>Taksiran biaya tenaga kerja langsung 1 tahun anggaran: Rp.5.000.000 </a:t>
            </a:r>
          </a:p>
          <a:p>
            <a:pPr marL="0" indent="0">
              <a:buNone/>
            </a:pPr>
            <a:endParaRPr lang="id-ID" dirty="0" smtClean="0"/>
          </a:p>
          <a:p>
            <a:pPr marL="0" indent="0">
              <a:buNone/>
            </a:pPr>
            <a:r>
              <a:rPr lang="id-ID" b="1" i="1" dirty="0" smtClean="0"/>
              <a:t>Jawab:</a:t>
            </a:r>
            <a:endParaRPr lang="id-ID" b="1" i="1" dirty="0"/>
          </a:p>
          <a:p>
            <a:pPr marL="0" indent="0">
              <a:buNone/>
            </a:pPr>
            <a:r>
              <a:rPr lang="id-ID" dirty="0" smtClean="0"/>
              <a:t>Tarif </a:t>
            </a:r>
            <a:r>
              <a:rPr lang="id-ID" dirty="0"/>
              <a:t>biaya overhead pabrik sebesar:</a:t>
            </a:r>
          </a:p>
          <a:p>
            <a:r>
              <a:rPr lang="id-ID" u="sng" dirty="0">
                <a:hlinkClick r:id="rId2"/>
              </a:rPr>
              <a:t>(Rp2.000.000 </a:t>
            </a:r>
            <a:r>
              <a:rPr lang="id-ID" dirty="0"/>
              <a:t>:</a:t>
            </a:r>
            <a:r>
              <a:rPr lang="id-ID" u="sng" dirty="0">
                <a:hlinkClick r:id="rId3"/>
              </a:rPr>
              <a:t> Rp5.000.000)</a:t>
            </a:r>
            <a:r>
              <a:rPr lang="id-ID" dirty="0"/>
              <a:t> x 100% = 40% dari biaya tenaga kerja langsung yang dipakai. </a:t>
            </a:r>
          </a:p>
          <a:p>
            <a:r>
              <a:rPr lang="id-ID" dirty="0"/>
              <a:t>Misalnya suatu pesanan menggunakan biaya tenaga kerja langsung sebesar Rp20.000 (dapat dilihat pada kartu harga pokok dalam kolom Biaya Tenaga Kerja Langsung), maka pesanan ini akan dibebani biaya overhead pabrik sebesar: 40% x Rp20.000 = Rp8.000. </a:t>
            </a:r>
          </a:p>
        </p:txBody>
      </p:sp>
    </p:spTree>
    <p:extLst>
      <p:ext uri="{BB962C8B-B14F-4D97-AF65-F5344CB8AC3E}">
        <p14:creationId xmlns:p14="http://schemas.microsoft.com/office/powerpoint/2010/main" val="2975670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85000" lnSpcReduction="10000"/>
          </a:bodyPr>
          <a:lstStyle/>
          <a:p>
            <a:pPr marL="0" lvl="0" indent="0">
              <a:buNone/>
            </a:pPr>
            <a:r>
              <a:rPr lang="id-ID" dirty="0" smtClean="0"/>
              <a:t>D. Jam </a:t>
            </a:r>
            <a:r>
              <a:rPr lang="id-ID" dirty="0"/>
              <a:t>tenaga kerja langsung </a:t>
            </a:r>
          </a:p>
          <a:p>
            <a:pPr marL="0" indent="0">
              <a:buNone/>
            </a:pPr>
            <a:r>
              <a:rPr lang="id-ID" dirty="0"/>
              <a:t>Terdapat hubungan yang erat antara jumlah upah dengan jumlah jam kerja (jumlah upah adalah hasil kali jumlah jam kerja dengan tarif upah) maka di samping biaya overhead pabrik dibebankan atas dasar upah tenaga kerja langsung, dapat pula dibebankan atas dasar jam tenaga kerja langsung. sehingga apabila biaya overhead pabrik mempunyai hubungan erat dengan waktu untuk membuat produk, maka dasar yang dipakai untuk membebankan adalah jam tenaga kerja langsung. </a:t>
            </a:r>
          </a:p>
          <a:p>
            <a:pPr marL="0" indent="0">
              <a:buNone/>
            </a:pPr>
            <a:r>
              <a:rPr lang="id-ID" dirty="0"/>
              <a:t>Tarif biaya overhead pabrik dihitung dengan rumus: </a:t>
            </a:r>
          </a:p>
          <a:p>
            <a:pPr marL="0" indent="0">
              <a:buNone/>
            </a:pPr>
            <a:r>
              <a:rPr lang="id-ID" dirty="0"/>
              <a:t> </a:t>
            </a:r>
          </a:p>
          <a:p>
            <a:pPr marL="0" indent="0">
              <a:buNone/>
            </a:pPr>
            <a:r>
              <a:rPr lang="id-ID" sz="1600" dirty="0"/>
              <a:t>Taksiran biaya overhead pabrik	 </a:t>
            </a:r>
            <a:endParaRPr lang="id-ID" sz="1600" dirty="0" smtClean="0"/>
          </a:p>
          <a:p>
            <a:pPr marL="0" indent="0">
              <a:buNone/>
            </a:pPr>
            <a:r>
              <a:rPr lang="id-ID" sz="1600" dirty="0"/>
              <a:t>	</a:t>
            </a:r>
            <a:r>
              <a:rPr lang="id-ID" sz="1600" dirty="0" smtClean="0"/>
              <a:t>		= </a:t>
            </a:r>
            <a:r>
              <a:rPr lang="id-ID" sz="1600" dirty="0"/>
              <a:t>Tarif biaya overhead per jam tenaga kerja langsung </a:t>
            </a:r>
          </a:p>
          <a:p>
            <a:pPr marL="0" indent="0">
              <a:buNone/>
            </a:pPr>
            <a:r>
              <a:rPr lang="id-ID" sz="1600" dirty="0"/>
              <a:t>Taksiran jam tenaga kerja</a:t>
            </a:r>
          </a:p>
        </p:txBody>
      </p:sp>
      <p:cxnSp>
        <p:nvCxnSpPr>
          <p:cNvPr id="5" name="Straight Connector 4"/>
          <p:cNvCxnSpPr/>
          <p:nvPr/>
        </p:nvCxnSpPr>
        <p:spPr>
          <a:xfrm>
            <a:off x="395536" y="5661248"/>
            <a:ext cx="25922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7564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85000" lnSpcReduction="20000"/>
          </a:bodyPr>
          <a:lstStyle/>
          <a:p>
            <a:pPr marL="0" indent="0">
              <a:buNone/>
            </a:pPr>
            <a:r>
              <a:rPr lang="id-ID" dirty="0"/>
              <a:t>Contoh dalam metode ini : </a:t>
            </a:r>
          </a:p>
          <a:p>
            <a:r>
              <a:rPr lang="id-ID" dirty="0"/>
              <a:t>Taksiran biaya overhead pabrik selama 1 tahun anggaran: Rp2.000.000 </a:t>
            </a:r>
          </a:p>
          <a:p>
            <a:r>
              <a:rPr lang="id-ID" dirty="0"/>
              <a:t>Taksiran jam tenaga kerja langsung selama tahun anggaran 2.000 jam </a:t>
            </a:r>
          </a:p>
          <a:p>
            <a:pPr marL="0" indent="0">
              <a:buNone/>
            </a:pPr>
            <a:endParaRPr lang="id-ID" dirty="0" smtClean="0"/>
          </a:p>
          <a:p>
            <a:pPr marL="0" indent="0">
              <a:buNone/>
            </a:pPr>
            <a:r>
              <a:rPr lang="id-ID" b="1" i="1" dirty="0" smtClean="0"/>
              <a:t>Jawab:</a:t>
            </a:r>
            <a:endParaRPr lang="id-ID" b="1" i="1" dirty="0"/>
          </a:p>
          <a:p>
            <a:pPr marL="0" indent="0">
              <a:buNone/>
            </a:pPr>
            <a:r>
              <a:rPr lang="id-ID" dirty="0" smtClean="0"/>
              <a:t>Tarif </a:t>
            </a:r>
            <a:r>
              <a:rPr lang="id-ID" dirty="0"/>
              <a:t>biaya overhead pabrik sebesar: </a:t>
            </a:r>
          </a:p>
          <a:p>
            <a:r>
              <a:rPr lang="id-ID" dirty="0">
                <a:hlinkClick r:id="rId2"/>
              </a:rPr>
              <a:t>(Rp2.000.000</a:t>
            </a:r>
            <a:r>
              <a:rPr lang="id-ID" u="sng" dirty="0">
                <a:hlinkClick r:id="rId2"/>
              </a:rPr>
              <a:t> </a:t>
            </a:r>
            <a:r>
              <a:rPr lang="id-ID" dirty="0"/>
              <a:t>: 2.000)= </a:t>
            </a:r>
            <a:r>
              <a:rPr lang="id-ID" dirty="0" smtClean="0"/>
              <a:t>Rp1.000 </a:t>
            </a:r>
            <a:r>
              <a:rPr lang="id-ID" dirty="0"/>
              <a:t>per jam tenaga kerja langsung Misalnya suatu pesanan menggunakan jam tenaga kerja langsung sebanyak 200 jam (dapat dilihat pada kartu harga pokok dalam kolom Biaya Tenaga Kerja Langsung), maka pesanan ini akan dibebani biaya overhead pabrik sebesar: </a:t>
            </a:r>
            <a:r>
              <a:rPr lang="id-ID" dirty="0" smtClean="0"/>
              <a:t>Rp1.000 </a:t>
            </a:r>
            <a:r>
              <a:rPr lang="id-ID" dirty="0"/>
              <a:t>x 200 = Rp200.000. </a:t>
            </a:r>
          </a:p>
        </p:txBody>
      </p:sp>
    </p:spTree>
    <p:extLst>
      <p:ext uri="{BB962C8B-B14F-4D97-AF65-F5344CB8AC3E}">
        <p14:creationId xmlns:p14="http://schemas.microsoft.com/office/powerpoint/2010/main" val="755100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marL="0" indent="0">
              <a:buNone/>
            </a:pPr>
            <a:r>
              <a:rPr lang="id-ID" dirty="0" smtClean="0"/>
              <a:t>E. Jam </a:t>
            </a:r>
            <a:r>
              <a:rPr lang="id-ID" dirty="0"/>
              <a:t>mesin </a:t>
            </a:r>
          </a:p>
          <a:p>
            <a:pPr marL="0" indent="0">
              <a:buNone/>
            </a:pPr>
            <a:r>
              <a:rPr lang="id-ID" dirty="0"/>
              <a:t>Apabila biaya overhead pabrik bervariasi dengan waktu penggunaan mesin seperti pada bahan bakar atau listrik yang dipakai untuk menjalankan mesin), maka dasar yang dipakai untuk membebankannya adalah jam mesin. Tarif biaya overhead pabrik dihitung sebagai berikut: </a:t>
            </a:r>
          </a:p>
          <a:p>
            <a:pPr marL="0" indent="0">
              <a:buNone/>
            </a:pPr>
            <a:endParaRPr lang="id-ID" dirty="0" smtClean="0"/>
          </a:p>
          <a:p>
            <a:pPr marL="0" indent="0">
              <a:buNone/>
            </a:pPr>
            <a:r>
              <a:rPr lang="id-ID" sz="1400" dirty="0" smtClean="0"/>
              <a:t>Taksiran </a:t>
            </a:r>
            <a:r>
              <a:rPr lang="id-ID" sz="1400" dirty="0"/>
              <a:t>biaya  overhead  pabrik 		</a:t>
            </a:r>
            <a:endParaRPr lang="id-ID" sz="1400" dirty="0" smtClean="0"/>
          </a:p>
          <a:p>
            <a:pPr marL="0" indent="0">
              <a:buNone/>
            </a:pPr>
            <a:r>
              <a:rPr lang="id-ID" sz="1400" dirty="0"/>
              <a:t>	</a:t>
            </a:r>
            <a:r>
              <a:rPr lang="id-ID" sz="1400" dirty="0" smtClean="0"/>
              <a:t>		= </a:t>
            </a:r>
            <a:r>
              <a:rPr lang="id-ID" sz="1400" dirty="0"/>
              <a:t>Tarif biaya overhead  pabrik per jam mesin </a:t>
            </a:r>
          </a:p>
          <a:p>
            <a:pPr marL="0" indent="0">
              <a:buNone/>
            </a:pPr>
            <a:r>
              <a:rPr lang="id-ID" sz="1400" dirty="0"/>
              <a:t>Taksiran per jam mesin </a:t>
            </a:r>
          </a:p>
        </p:txBody>
      </p:sp>
      <p:cxnSp>
        <p:nvCxnSpPr>
          <p:cNvPr id="5" name="Straight Connector 4"/>
          <p:cNvCxnSpPr/>
          <p:nvPr/>
        </p:nvCxnSpPr>
        <p:spPr>
          <a:xfrm>
            <a:off x="395536" y="5445224"/>
            <a:ext cx="266429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763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85000" lnSpcReduction="20000"/>
          </a:bodyPr>
          <a:lstStyle/>
          <a:p>
            <a:pPr marL="0" indent="0">
              <a:buNone/>
            </a:pPr>
            <a:r>
              <a:rPr lang="id-ID" dirty="0"/>
              <a:t>Contoh dalam  metode ini : </a:t>
            </a:r>
          </a:p>
          <a:p>
            <a:r>
              <a:rPr lang="id-ID" dirty="0"/>
              <a:t>Taksiran biaya overhead pabrik selama 1 tahun anggaran: Rp2.000.000 </a:t>
            </a:r>
          </a:p>
          <a:p>
            <a:r>
              <a:rPr lang="id-ID" dirty="0"/>
              <a:t>Taksiran jam mesin selama tahun anggaran tersebut 10.000 jam </a:t>
            </a:r>
          </a:p>
          <a:p>
            <a:pPr marL="0" indent="0">
              <a:buNone/>
            </a:pPr>
            <a:endParaRPr lang="id-ID" dirty="0" smtClean="0"/>
          </a:p>
          <a:p>
            <a:pPr marL="0" indent="0">
              <a:buNone/>
            </a:pPr>
            <a:r>
              <a:rPr lang="id-ID" b="1" i="1" dirty="0" smtClean="0"/>
              <a:t>Jawab:</a:t>
            </a:r>
            <a:endParaRPr lang="id-ID" b="1" i="1" dirty="0"/>
          </a:p>
          <a:p>
            <a:pPr marL="0" indent="0">
              <a:buNone/>
            </a:pPr>
            <a:r>
              <a:rPr lang="id-ID" dirty="0" smtClean="0"/>
              <a:t>Tarif </a:t>
            </a:r>
            <a:r>
              <a:rPr lang="id-ID" dirty="0"/>
              <a:t>biaya overhead pabrik sebesar:</a:t>
            </a:r>
          </a:p>
          <a:p>
            <a:r>
              <a:rPr lang="id-ID" dirty="0">
                <a:hlinkClick r:id="rId2"/>
              </a:rPr>
              <a:t>(Rp2.000.000 </a:t>
            </a:r>
            <a:r>
              <a:rPr lang="id-ID" dirty="0"/>
              <a:t>: 10.000) = Rp200 per jam mesin </a:t>
            </a:r>
          </a:p>
          <a:p>
            <a:r>
              <a:rPr lang="id-ID" dirty="0"/>
              <a:t>Misalnya suatu pesanan menggunakan jam mesin sebanyak 300 jam mesin yang diperoleh dari laporan produksi), maka pesanan ini akan dibebani biaya overhead pabrik sebesar: 300 x Rp200 = Rp60.000. </a:t>
            </a:r>
          </a:p>
        </p:txBody>
      </p:sp>
    </p:spTree>
    <p:extLst>
      <p:ext uri="{BB962C8B-B14F-4D97-AF65-F5344CB8AC3E}">
        <p14:creationId xmlns:p14="http://schemas.microsoft.com/office/powerpoint/2010/main" val="3879487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lvl="0"/>
            <a:r>
              <a:rPr lang="id-ID" dirty="0"/>
              <a:t>Menghitung tarif  biaya overhead </a:t>
            </a:r>
            <a:r>
              <a:rPr lang="id-ID" dirty="0" smtClean="0"/>
              <a:t>pabrik. Setelah </a:t>
            </a:r>
            <a:r>
              <a:rPr lang="id-ID" dirty="0"/>
              <a:t>tingkat kapasitas yang akan dicapai dalam periode anggaran ditentukan, dan anggaran biaya overhead pabrik telah disusun, serta dasar pembebanannya telah dipilih dan diperkirakan, maka langkah terakhir adalah menghitung tarif biaya Overhead pabrik dengan rumus sebagai berikut </a:t>
            </a:r>
            <a:r>
              <a:rPr lang="id-ID" dirty="0" smtClean="0"/>
              <a:t>:</a:t>
            </a:r>
          </a:p>
          <a:p>
            <a:pPr marL="0" lvl="0" indent="0">
              <a:buNone/>
            </a:pPr>
            <a:endParaRPr lang="id-ID" dirty="0"/>
          </a:p>
          <a:p>
            <a:pPr marL="0" indent="0">
              <a:buNone/>
            </a:pPr>
            <a:r>
              <a:rPr lang="id-ID" sz="1600" dirty="0"/>
              <a:t>Biaya overhead  pabrik yang dianggarkan		 </a:t>
            </a:r>
            <a:endParaRPr lang="id-ID" sz="1600" dirty="0" smtClean="0"/>
          </a:p>
          <a:p>
            <a:pPr marL="0" indent="0">
              <a:buNone/>
            </a:pPr>
            <a:r>
              <a:rPr lang="id-ID" sz="1600" dirty="0"/>
              <a:t>	</a:t>
            </a:r>
            <a:r>
              <a:rPr lang="id-ID" sz="1600" dirty="0" smtClean="0"/>
              <a:t>				= </a:t>
            </a:r>
            <a:r>
              <a:rPr lang="id-ID" sz="1600" dirty="0"/>
              <a:t>Tarif biaya overhead pabrik </a:t>
            </a:r>
          </a:p>
          <a:p>
            <a:pPr marL="0" indent="0">
              <a:buNone/>
            </a:pPr>
            <a:r>
              <a:rPr lang="id-ID" sz="1600" dirty="0"/>
              <a:t>Taksiran dasar pembebasan </a:t>
            </a:r>
          </a:p>
          <a:p>
            <a:endParaRPr lang="id-ID" dirty="0"/>
          </a:p>
        </p:txBody>
      </p:sp>
      <p:cxnSp>
        <p:nvCxnSpPr>
          <p:cNvPr id="5" name="Straight Connector 4"/>
          <p:cNvCxnSpPr/>
          <p:nvPr/>
        </p:nvCxnSpPr>
        <p:spPr>
          <a:xfrm>
            <a:off x="395536" y="5445224"/>
            <a:ext cx="446449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894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marL="0" indent="0">
              <a:buNone/>
            </a:pPr>
            <a:r>
              <a:rPr lang="id-ID" dirty="0"/>
              <a:t>Contoh dalam metode ini : </a:t>
            </a:r>
          </a:p>
          <a:p>
            <a:pPr marL="0" indent="0">
              <a:buNone/>
            </a:pPr>
            <a:r>
              <a:rPr lang="id-ID" dirty="0"/>
              <a:t>PT </a:t>
            </a:r>
            <a:r>
              <a:rPr lang="id-ID" dirty="0" smtClean="0"/>
              <a:t>Sejahtera </a:t>
            </a:r>
            <a:r>
              <a:rPr lang="id-ID" dirty="0"/>
              <a:t>memproduksi produknya berdasarkan pesanan. Dalam penentuan tarif biaya overhead pabriknya, telah disusun anggaran biaya overhead pabrik seperti yang dicantumkan dalam Tabel berikut ini. Biaya overhead pabrik dibebankan kepada produk berdasarkan jam mesin. Anggaran biaya overhead pabrik tersebut disusun pada kapasitas normal sebanyak 80.000 jam mesin. </a:t>
            </a:r>
          </a:p>
        </p:txBody>
      </p:sp>
    </p:spTree>
    <p:extLst>
      <p:ext uri="{BB962C8B-B14F-4D97-AF65-F5344CB8AC3E}">
        <p14:creationId xmlns:p14="http://schemas.microsoft.com/office/powerpoint/2010/main" val="3498541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2" name="Content Placeholder 1"/>
          <p:cNvSpPr>
            <a:spLocks noGrp="1"/>
          </p:cNvSpPr>
          <p:nvPr>
            <p:ph sz="quarter" idx="1"/>
          </p:nvPr>
        </p:nvSpPr>
        <p:spPr/>
        <p:txBody>
          <a:bodyPr/>
          <a:lstStyle/>
          <a:p>
            <a:pPr marL="0" indent="0">
              <a:buNone/>
            </a:pPr>
            <a:r>
              <a:rPr lang="id-ID" b="1" i="1" dirty="0"/>
              <a:t>Biaya overhead pabrik</a:t>
            </a:r>
            <a:r>
              <a:rPr lang="id-ID" dirty="0"/>
              <a:t> adalah biaya produksi selain biaya bahan baku dan  biaya tenaga kerja langsung dan biaya overhead pabrik dapat digolongkan menurut sifatnya, perubahan volume dan kaitan dengan departemen.</a:t>
            </a:r>
          </a:p>
        </p:txBody>
      </p:sp>
    </p:spTree>
    <p:extLst>
      <p:ext uri="{BB962C8B-B14F-4D97-AF65-F5344CB8AC3E}">
        <p14:creationId xmlns:p14="http://schemas.microsoft.com/office/powerpoint/2010/main" val="3799244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88640"/>
            <a:ext cx="8503920" cy="5910408"/>
          </a:xfrm>
        </p:spPr>
        <p:txBody>
          <a:bodyPr>
            <a:normAutofit/>
          </a:bodyPr>
          <a:lstStyle/>
          <a:p>
            <a:pPr marL="0" indent="0" algn="ctr">
              <a:buNone/>
            </a:pPr>
            <a:r>
              <a:rPr lang="id-ID" sz="1800" dirty="0" smtClean="0"/>
              <a:t>PT Sejahtera</a:t>
            </a:r>
          </a:p>
          <a:p>
            <a:pPr marL="0" indent="0" algn="ctr">
              <a:buNone/>
            </a:pPr>
            <a:r>
              <a:rPr lang="id-ID" sz="1800" dirty="0" smtClean="0"/>
              <a:t>Anggaran BOP untuk Tahun 2014</a:t>
            </a:r>
          </a:p>
          <a:p>
            <a:pPr marL="0" indent="0" algn="ctr">
              <a:buNone/>
            </a:pPr>
            <a:r>
              <a:rPr lang="id-ID" sz="1800" dirty="0" smtClean="0"/>
              <a:t>Atas Dasar Kapasitas Normal 80.000 Jam Mesin</a:t>
            </a:r>
          </a:p>
          <a:p>
            <a:pPr marL="0" indent="0">
              <a:buNone/>
            </a:pPr>
            <a:endParaRPr lang="id-ID" sz="1800" dirty="0"/>
          </a:p>
        </p:txBody>
      </p:sp>
      <p:graphicFrame>
        <p:nvGraphicFramePr>
          <p:cNvPr id="5" name="Table 4"/>
          <p:cNvGraphicFramePr>
            <a:graphicFrameLocks noGrp="1"/>
          </p:cNvGraphicFramePr>
          <p:nvPr>
            <p:extLst>
              <p:ext uri="{D42A27DB-BD31-4B8C-83A1-F6EECF244321}">
                <p14:modId xmlns:p14="http://schemas.microsoft.com/office/powerpoint/2010/main" val="2091896997"/>
              </p:ext>
            </p:extLst>
          </p:nvPr>
        </p:nvGraphicFramePr>
        <p:xfrm>
          <a:off x="251519" y="1582008"/>
          <a:ext cx="8712969" cy="4348480"/>
        </p:xfrm>
        <a:graphic>
          <a:graphicData uri="http://schemas.openxmlformats.org/drawingml/2006/table">
            <a:tbl>
              <a:tblPr firstRow="1" bandRow="1">
                <a:tableStyleId>{5C22544A-7EE6-4342-B048-85BDC9FD1C3A}</a:tableStyleId>
              </a:tblPr>
              <a:tblGrid>
                <a:gridCol w="4104457"/>
                <a:gridCol w="2376264"/>
                <a:gridCol w="2232248"/>
              </a:tblGrid>
              <a:tr h="370840">
                <a:tc>
                  <a:txBody>
                    <a:bodyPr/>
                    <a:lstStyle/>
                    <a:p>
                      <a:pPr algn="ctr"/>
                      <a:r>
                        <a:rPr lang="id-ID" dirty="0" smtClean="0"/>
                        <a:t>Jenis Biaya</a:t>
                      </a:r>
                      <a:endParaRPr lang="id-ID" dirty="0"/>
                    </a:p>
                  </a:txBody>
                  <a:tcPr/>
                </a:tc>
                <a:tc>
                  <a:txBody>
                    <a:bodyPr/>
                    <a:lstStyle/>
                    <a:p>
                      <a:pPr algn="ctr"/>
                      <a:r>
                        <a:rPr lang="id-ID" dirty="0" smtClean="0"/>
                        <a:t>Tetap/Variabel</a:t>
                      </a:r>
                      <a:endParaRPr lang="id-ID" dirty="0"/>
                    </a:p>
                  </a:txBody>
                  <a:tcPr/>
                </a:tc>
                <a:tc>
                  <a:txBody>
                    <a:bodyPr/>
                    <a:lstStyle/>
                    <a:p>
                      <a:pPr algn="ctr"/>
                      <a:r>
                        <a:rPr lang="id-ID" dirty="0" smtClean="0"/>
                        <a:t>Jumlah</a:t>
                      </a:r>
                      <a:endParaRPr lang="id-ID" dirty="0"/>
                    </a:p>
                  </a:txBody>
                  <a:tcPr/>
                </a:tc>
              </a:tr>
              <a:tr h="370840">
                <a:tc>
                  <a:txBody>
                    <a:bodyPr/>
                    <a:lstStyle/>
                    <a:p>
                      <a:r>
                        <a:rPr lang="id-ID" dirty="0" smtClean="0"/>
                        <a:t>Biaya</a:t>
                      </a:r>
                      <a:r>
                        <a:rPr lang="id-ID" baseline="0" dirty="0" smtClean="0"/>
                        <a:t> bahan penolong</a:t>
                      </a:r>
                      <a:endParaRPr lang="id-ID" dirty="0"/>
                    </a:p>
                  </a:txBody>
                  <a:tcPr/>
                </a:tc>
                <a:tc>
                  <a:txBody>
                    <a:bodyPr/>
                    <a:lstStyle/>
                    <a:p>
                      <a:pPr algn="ctr"/>
                      <a:r>
                        <a:rPr lang="id-ID" dirty="0" smtClean="0"/>
                        <a:t>V</a:t>
                      </a:r>
                      <a:endParaRPr lang="id-ID" dirty="0"/>
                    </a:p>
                  </a:txBody>
                  <a:tcPr/>
                </a:tc>
                <a:tc>
                  <a:txBody>
                    <a:bodyPr/>
                    <a:lstStyle/>
                    <a:p>
                      <a:pPr algn="r"/>
                      <a:r>
                        <a:rPr lang="id-ID" dirty="0" smtClean="0"/>
                        <a:t>1.050.000</a:t>
                      </a:r>
                      <a:endParaRPr lang="id-ID" dirty="0"/>
                    </a:p>
                  </a:txBody>
                  <a:tcPr/>
                </a:tc>
              </a:tr>
              <a:tr h="370840">
                <a:tc>
                  <a:txBody>
                    <a:bodyPr/>
                    <a:lstStyle/>
                    <a:p>
                      <a:r>
                        <a:rPr lang="id-ID" dirty="0" smtClean="0"/>
                        <a:t>Biaya</a:t>
                      </a:r>
                      <a:r>
                        <a:rPr lang="id-ID" baseline="0" dirty="0" smtClean="0"/>
                        <a:t> listrik</a:t>
                      </a:r>
                      <a:endParaRPr lang="id-ID" dirty="0"/>
                    </a:p>
                  </a:txBody>
                  <a:tcPr/>
                </a:tc>
                <a:tc>
                  <a:txBody>
                    <a:bodyPr/>
                    <a:lstStyle/>
                    <a:p>
                      <a:pPr algn="ctr"/>
                      <a:r>
                        <a:rPr lang="id-ID" dirty="0" smtClean="0"/>
                        <a:t>V</a:t>
                      </a:r>
                      <a:endParaRPr lang="id-ID" dirty="0"/>
                    </a:p>
                  </a:txBody>
                  <a:tcPr/>
                </a:tc>
                <a:tc>
                  <a:txBody>
                    <a:bodyPr/>
                    <a:lstStyle/>
                    <a:p>
                      <a:pPr algn="r"/>
                      <a:r>
                        <a:rPr lang="id-ID" dirty="0" smtClean="0"/>
                        <a:t>1.500.000</a:t>
                      </a:r>
                      <a:endParaRPr lang="id-ID" dirty="0"/>
                    </a:p>
                  </a:txBody>
                  <a:tcPr/>
                </a:tc>
              </a:tr>
              <a:tr h="370840">
                <a:tc>
                  <a:txBody>
                    <a:bodyPr/>
                    <a:lstStyle/>
                    <a:p>
                      <a:r>
                        <a:rPr lang="id-ID" dirty="0" smtClean="0"/>
                        <a:t>Biaya bahan bakar</a:t>
                      </a:r>
                      <a:endParaRPr lang="id-ID" dirty="0"/>
                    </a:p>
                  </a:txBody>
                  <a:tcPr/>
                </a:tc>
                <a:tc>
                  <a:txBody>
                    <a:bodyPr/>
                    <a:lstStyle/>
                    <a:p>
                      <a:pPr algn="ctr"/>
                      <a:r>
                        <a:rPr lang="id-ID" dirty="0" smtClean="0"/>
                        <a:t>V</a:t>
                      </a:r>
                      <a:endParaRPr lang="id-ID" dirty="0"/>
                    </a:p>
                  </a:txBody>
                  <a:tcPr/>
                </a:tc>
                <a:tc>
                  <a:txBody>
                    <a:bodyPr/>
                    <a:lstStyle/>
                    <a:p>
                      <a:pPr algn="r"/>
                      <a:r>
                        <a:rPr lang="id-ID" dirty="0" smtClean="0"/>
                        <a:t>1.000.000</a:t>
                      </a:r>
                      <a:endParaRPr lang="id-ID" dirty="0"/>
                    </a:p>
                  </a:txBody>
                  <a:tcPr/>
                </a:tc>
              </a:tr>
              <a:tr h="370840">
                <a:tc>
                  <a:txBody>
                    <a:bodyPr/>
                    <a:lstStyle/>
                    <a:p>
                      <a:r>
                        <a:rPr lang="id-ID" dirty="0" smtClean="0"/>
                        <a:t>Biaya tenaga</a:t>
                      </a:r>
                      <a:r>
                        <a:rPr lang="id-ID" baseline="0" dirty="0" smtClean="0"/>
                        <a:t> kerja tidak langsung</a:t>
                      </a:r>
                      <a:endParaRPr lang="id-ID" dirty="0"/>
                    </a:p>
                  </a:txBody>
                  <a:tcPr/>
                </a:tc>
                <a:tc>
                  <a:txBody>
                    <a:bodyPr/>
                    <a:lstStyle/>
                    <a:p>
                      <a:pPr algn="ctr"/>
                      <a:r>
                        <a:rPr lang="id-ID" dirty="0" smtClean="0"/>
                        <a:t>T</a:t>
                      </a:r>
                      <a:endParaRPr lang="id-ID" dirty="0"/>
                    </a:p>
                  </a:txBody>
                  <a:tcPr/>
                </a:tc>
                <a:tc>
                  <a:txBody>
                    <a:bodyPr/>
                    <a:lstStyle/>
                    <a:p>
                      <a:pPr algn="r"/>
                      <a:r>
                        <a:rPr lang="id-ID" dirty="0" smtClean="0"/>
                        <a:t>1.500.000</a:t>
                      </a:r>
                      <a:endParaRPr lang="id-ID" dirty="0"/>
                    </a:p>
                  </a:txBody>
                  <a:tcPr/>
                </a:tc>
              </a:tr>
              <a:tr h="370840">
                <a:tc>
                  <a:txBody>
                    <a:bodyPr/>
                    <a:lstStyle/>
                    <a:p>
                      <a:r>
                        <a:rPr lang="id-ID" dirty="0" smtClean="0"/>
                        <a:t>Biaya kesejahteraan karyawan</a:t>
                      </a:r>
                      <a:endParaRPr lang="id-ID" dirty="0"/>
                    </a:p>
                  </a:txBody>
                  <a:tcPr/>
                </a:tc>
                <a:tc>
                  <a:txBody>
                    <a:bodyPr/>
                    <a:lstStyle/>
                    <a:p>
                      <a:pPr algn="ctr"/>
                      <a:r>
                        <a:rPr lang="id-ID" dirty="0" smtClean="0"/>
                        <a:t>T</a:t>
                      </a:r>
                      <a:endParaRPr lang="id-ID" dirty="0"/>
                    </a:p>
                  </a:txBody>
                  <a:tcPr/>
                </a:tc>
                <a:tc>
                  <a:txBody>
                    <a:bodyPr/>
                    <a:lstStyle/>
                    <a:p>
                      <a:pPr algn="r"/>
                      <a:r>
                        <a:rPr lang="id-ID" dirty="0" smtClean="0"/>
                        <a:t>2.000.000</a:t>
                      </a:r>
                      <a:endParaRPr lang="id-ID" dirty="0"/>
                    </a:p>
                  </a:txBody>
                  <a:tcPr/>
                </a:tc>
              </a:tr>
              <a:tr h="370840">
                <a:tc>
                  <a:txBody>
                    <a:bodyPr/>
                    <a:lstStyle/>
                    <a:p>
                      <a:r>
                        <a:rPr lang="id-ID" dirty="0" smtClean="0"/>
                        <a:t>Biaya reparasi dan pemeliharaan</a:t>
                      </a:r>
                      <a:endParaRPr lang="id-ID" dirty="0"/>
                    </a:p>
                  </a:txBody>
                  <a:tcPr/>
                </a:tc>
                <a:tc>
                  <a:txBody>
                    <a:bodyPr/>
                    <a:lstStyle/>
                    <a:p>
                      <a:pPr algn="ctr"/>
                      <a:r>
                        <a:rPr lang="id-ID" dirty="0" smtClean="0"/>
                        <a:t>V</a:t>
                      </a:r>
                      <a:endParaRPr lang="id-ID" dirty="0"/>
                    </a:p>
                  </a:txBody>
                  <a:tcPr/>
                </a:tc>
                <a:tc>
                  <a:txBody>
                    <a:bodyPr/>
                    <a:lstStyle/>
                    <a:p>
                      <a:pPr algn="r"/>
                      <a:r>
                        <a:rPr lang="id-ID" dirty="0" smtClean="0"/>
                        <a:t>1.500.000</a:t>
                      </a:r>
                      <a:endParaRPr lang="id-ID" dirty="0"/>
                    </a:p>
                  </a:txBody>
                  <a:tcPr/>
                </a:tc>
              </a:tr>
              <a:tr h="370840">
                <a:tc>
                  <a:txBody>
                    <a:bodyPr/>
                    <a:lstStyle/>
                    <a:p>
                      <a:r>
                        <a:rPr lang="id-ID" dirty="0" smtClean="0"/>
                        <a:t>Biaya</a:t>
                      </a:r>
                      <a:r>
                        <a:rPr lang="id-ID" baseline="0" dirty="0" smtClean="0"/>
                        <a:t> asuransi gedung</a:t>
                      </a:r>
                      <a:endParaRPr lang="id-ID" dirty="0"/>
                    </a:p>
                  </a:txBody>
                  <a:tcPr/>
                </a:tc>
                <a:tc>
                  <a:txBody>
                    <a:bodyPr/>
                    <a:lstStyle/>
                    <a:p>
                      <a:pPr algn="ctr"/>
                      <a:r>
                        <a:rPr lang="id-ID" dirty="0" smtClean="0"/>
                        <a:t>T</a:t>
                      </a:r>
                      <a:endParaRPr lang="id-ID" dirty="0"/>
                    </a:p>
                  </a:txBody>
                  <a:tcPr/>
                </a:tc>
                <a:tc>
                  <a:txBody>
                    <a:bodyPr/>
                    <a:lstStyle/>
                    <a:p>
                      <a:pPr algn="r"/>
                      <a:r>
                        <a:rPr lang="id-ID" dirty="0" smtClean="0"/>
                        <a:t>750.000</a:t>
                      </a:r>
                      <a:endParaRPr lang="id-ID" dirty="0"/>
                    </a:p>
                  </a:txBody>
                  <a:tcPr/>
                </a:tc>
              </a:tr>
              <a:tr h="370840">
                <a:tc>
                  <a:txBody>
                    <a:bodyPr/>
                    <a:lstStyle/>
                    <a:p>
                      <a:r>
                        <a:rPr lang="id-ID" dirty="0" smtClean="0"/>
                        <a:t>Biaya depresiasi</a:t>
                      </a:r>
                      <a:endParaRPr lang="id-ID" dirty="0"/>
                    </a:p>
                  </a:txBody>
                  <a:tcPr/>
                </a:tc>
                <a:tc>
                  <a:txBody>
                    <a:bodyPr/>
                    <a:lstStyle/>
                    <a:p>
                      <a:pPr algn="ctr"/>
                      <a:r>
                        <a:rPr lang="id-ID" dirty="0" smtClean="0"/>
                        <a:t>T</a:t>
                      </a:r>
                      <a:endParaRPr lang="id-ID" dirty="0"/>
                    </a:p>
                  </a:txBody>
                  <a:tcPr/>
                </a:tc>
                <a:tc>
                  <a:txBody>
                    <a:bodyPr/>
                    <a:lstStyle/>
                    <a:p>
                      <a:pPr algn="r"/>
                      <a:r>
                        <a:rPr lang="id-ID" dirty="0" smtClean="0"/>
                        <a:t>500.000</a:t>
                      </a:r>
                      <a:endParaRPr lang="id-ID" dirty="0"/>
                    </a:p>
                  </a:txBody>
                  <a:tcPr/>
                </a:tc>
              </a:tr>
              <a:tr h="370840">
                <a:tc>
                  <a:txBody>
                    <a:bodyPr/>
                    <a:lstStyle/>
                    <a:p>
                      <a:r>
                        <a:rPr lang="id-ID" b="1" dirty="0" smtClean="0"/>
                        <a:t>Total</a:t>
                      </a:r>
                      <a:endParaRPr lang="id-ID" b="1" dirty="0"/>
                    </a:p>
                  </a:txBody>
                  <a:tcPr/>
                </a:tc>
                <a:tc>
                  <a:txBody>
                    <a:bodyPr/>
                    <a:lstStyle/>
                    <a:p>
                      <a:pPr algn="r"/>
                      <a:r>
                        <a:rPr lang="id-ID" b="1" dirty="0" smtClean="0"/>
                        <a:t>V</a:t>
                      </a:r>
                    </a:p>
                    <a:p>
                      <a:pPr algn="r"/>
                      <a:r>
                        <a:rPr lang="id-ID" b="1" dirty="0" smtClean="0"/>
                        <a:t>T</a:t>
                      </a:r>
                      <a:endParaRPr lang="id-ID" b="1" dirty="0"/>
                    </a:p>
                  </a:txBody>
                  <a:tcPr/>
                </a:tc>
                <a:tc>
                  <a:txBody>
                    <a:bodyPr/>
                    <a:lstStyle/>
                    <a:p>
                      <a:pPr algn="r"/>
                      <a:r>
                        <a:rPr lang="id-ID" b="1" dirty="0" smtClean="0"/>
                        <a:t>5.050.000</a:t>
                      </a:r>
                    </a:p>
                    <a:p>
                      <a:pPr algn="r"/>
                      <a:r>
                        <a:rPr lang="id-ID" b="1" dirty="0" smtClean="0"/>
                        <a:t>4.750.000</a:t>
                      </a:r>
                      <a:endParaRPr lang="id-ID" b="1" dirty="0"/>
                    </a:p>
                  </a:txBody>
                  <a:tcPr/>
                </a:tc>
              </a:tr>
              <a:tr h="370840">
                <a:tc>
                  <a:txBody>
                    <a:bodyPr/>
                    <a:lstStyle/>
                    <a:p>
                      <a:r>
                        <a:rPr lang="id-ID" b="1" dirty="0" smtClean="0">
                          <a:solidFill>
                            <a:srgbClr val="0000FF"/>
                          </a:solidFill>
                        </a:rPr>
                        <a:t>Jumlah Total</a:t>
                      </a:r>
                      <a:endParaRPr lang="id-ID" b="1" dirty="0">
                        <a:solidFill>
                          <a:srgbClr val="0000FF"/>
                        </a:solidFill>
                      </a:endParaRPr>
                    </a:p>
                  </a:txBody>
                  <a:tcPr/>
                </a:tc>
                <a:tc>
                  <a:txBody>
                    <a:bodyPr/>
                    <a:lstStyle/>
                    <a:p>
                      <a:pPr algn="r"/>
                      <a:endParaRPr lang="id-ID" b="1" dirty="0">
                        <a:solidFill>
                          <a:srgbClr val="0000FF"/>
                        </a:solidFill>
                      </a:endParaRPr>
                    </a:p>
                  </a:txBody>
                  <a:tcPr/>
                </a:tc>
                <a:tc>
                  <a:txBody>
                    <a:bodyPr/>
                    <a:lstStyle/>
                    <a:p>
                      <a:pPr algn="r"/>
                      <a:r>
                        <a:rPr lang="id-ID" b="1" dirty="0" smtClean="0">
                          <a:solidFill>
                            <a:srgbClr val="0000FF"/>
                          </a:solidFill>
                        </a:rPr>
                        <a:t>9.800.000</a:t>
                      </a:r>
                      <a:endParaRPr lang="id-ID" b="1" dirty="0">
                        <a:solidFill>
                          <a:srgbClr val="0000FF"/>
                        </a:solidFill>
                      </a:endParaRPr>
                    </a:p>
                  </a:txBody>
                  <a:tcPr/>
                </a:tc>
              </a:tr>
            </a:tbl>
          </a:graphicData>
        </a:graphic>
      </p:graphicFrame>
    </p:spTree>
    <p:extLst>
      <p:ext uri="{BB962C8B-B14F-4D97-AF65-F5344CB8AC3E}">
        <p14:creationId xmlns:p14="http://schemas.microsoft.com/office/powerpoint/2010/main" val="312207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22999643"/>
              </p:ext>
            </p:extLst>
          </p:nvPr>
        </p:nvGraphicFramePr>
        <p:xfrm>
          <a:off x="301625" y="1527175"/>
          <a:ext cx="8504238" cy="2021840"/>
        </p:xfrm>
        <a:graphic>
          <a:graphicData uri="http://schemas.openxmlformats.org/drawingml/2006/table">
            <a:tbl>
              <a:tblPr firstRow="1" bandRow="1">
                <a:tableStyleId>{5C22544A-7EE6-4342-B048-85BDC9FD1C3A}</a:tableStyleId>
              </a:tblPr>
              <a:tblGrid>
                <a:gridCol w="8504238"/>
              </a:tblGrid>
              <a:tr h="370840">
                <a:tc>
                  <a:txBody>
                    <a:bodyPr/>
                    <a:lstStyle/>
                    <a:p>
                      <a:pPr algn="ctr"/>
                      <a:r>
                        <a:rPr lang="id-ID" dirty="0" smtClean="0"/>
                        <a:t>Perhitungan Tarif</a:t>
                      </a:r>
                      <a:r>
                        <a:rPr lang="id-ID" baseline="0" dirty="0" smtClean="0"/>
                        <a:t> Biaya Overhead Pabrik:</a:t>
                      </a:r>
                      <a:endParaRPr lang="id-ID" dirty="0"/>
                    </a:p>
                  </a:txBody>
                  <a:tcPr/>
                </a:tc>
              </a:tr>
              <a:tr h="370840">
                <a:tc>
                  <a:txBody>
                    <a:bodyPr/>
                    <a:lstStyle/>
                    <a:p>
                      <a:r>
                        <a:rPr lang="id-ID" dirty="0" smtClean="0"/>
                        <a:t>Tarif BOP Variabel:</a:t>
                      </a:r>
                    </a:p>
                    <a:p>
                      <a:r>
                        <a:rPr lang="id-ID" dirty="0" smtClean="0"/>
                        <a:t>Rp.5.050.000 : 80.000 Jam kerja          = Rp.63,125 per jam mesin</a:t>
                      </a:r>
                      <a:endParaRPr lang="id-ID" dirty="0"/>
                    </a:p>
                  </a:txBody>
                  <a:tcPr/>
                </a:tc>
              </a:tr>
              <a:tr h="370840">
                <a:tc>
                  <a:txBody>
                    <a:bodyPr/>
                    <a:lstStyle/>
                    <a:p>
                      <a:r>
                        <a:rPr lang="id-ID" dirty="0" smtClean="0"/>
                        <a:t>Tarif BOP Tetap:</a:t>
                      </a:r>
                    </a:p>
                    <a:p>
                      <a:r>
                        <a:rPr lang="id-ID" dirty="0" smtClean="0"/>
                        <a:t>Rp.4.750.000 : 80.000 Jam kerja          = Rp.59,375 per jam mesin</a:t>
                      </a:r>
                      <a:endParaRPr lang="id-ID" dirty="0"/>
                    </a:p>
                  </a:txBody>
                  <a:tcPr/>
                </a:tc>
              </a:tr>
              <a:tr h="370840">
                <a:tc>
                  <a:txBody>
                    <a:bodyPr/>
                    <a:lstStyle/>
                    <a:p>
                      <a:r>
                        <a:rPr lang="id-ID" dirty="0" smtClean="0"/>
                        <a:t>Tarif BOP Total                                          </a:t>
                      </a:r>
                      <a:r>
                        <a:rPr lang="id-ID" baseline="0" dirty="0" smtClean="0"/>
                        <a:t> = Rp.122,5 per jam mesin</a:t>
                      </a:r>
                      <a:endParaRPr lang="id-ID" dirty="0"/>
                    </a:p>
                  </a:txBody>
                  <a:tcPr/>
                </a:tc>
              </a:tr>
            </a:tbl>
          </a:graphicData>
        </a:graphic>
      </p:graphicFrame>
    </p:spTree>
    <p:extLst>
      <p:ext uri="{BB962C8B-B14F-4D97-AF65-F5344CB8AC3E}">
        <p14:creationId xmlns:p14="http://schemas.microsoft.com/office/powerpoint/2010/main" val="1701680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Penggolongan Biaya Overhead Pabrik</a:t>
            </a:r>
            <a:endParaRPr lang="id-ID"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id-ID" dirty="0"/>
              <a:t>Biaya overhead pabrik dapat digolongkan dengan tiga cara penggolongan: </a:t>
            </a:r>
          </a:p>
          <a:p>
            <a:pPr>
              <a:buFont typeface="Wingdings" pitchFamily="2" charset="2"/>
              <a:buChar char="Ø"/>
            </a:pPr>
            <a:r>
              <a:rPr lang="id-ID" dirty="0" smtClean="0"/>
              <a:t>Penggolongan </a:t>
            </a:r>
            <a:r>
              <a:rPr lang="id-ID" dirty="0"/>
              <a:t>biaya overhead pabrik menurut sifatnya. Dalam perusahaan yang produksinya berdasarkan pesanan, biaya overhead pabrik adalah biaya produksi selain biaya bahan baku dan biaya tenaga kerja langsung. Biaya-biaya produksi yang termasuk dalam biaya overhead pabrik dikelompokkan menjadi beberapa golongan berikut ini: </a:t>
            </a:r>
          </a:p>
          <a:p>
            <a:r>
              <a:rPr lang="id-ID" dirty="0" smtClean="0"/>
              <a:t>Biaya </a:t>
            </a:r>
            <a:r>
              <a:rPr lang="id-ID" dirty="0"/>
              <a:t>Bahan Penolong Bahan </a:t>
            </a:r>
            <a:r>
              <a:rPr lang="id-ID" dirty="0" smtClean="0"/>
              <a:t>penolong</a:t>
            </a:r>
          </a:p>
          <a:p>
            <a:r>
              <a:rPr lang="id-ID" dirty="0"/>
              <a:t>Biaya Reparasi dan </a:t>
            </a:r>
            <a:r>
              <a:rPr lang="id-ID" dirty="0" smtClean="0"/>
              <a:t>Pemeliharaan</a:t>
            </a:r>
          </a:p>
          <a:p>
            <a:r>
              <a:rPr lang="id-ID" dirty="0"/>
              <a:t>Biaya Tenaga Kerja Tidak </a:t>
            </a:r>
            <a:r>
              <a:rPr lang="id-ID" dirty="0" smtClean="0"/>
              <a:t>Langsung</a:t>
            </a:r>
          </a:p>
          <a:p>
            <a:r>
              <a:rPr lang="id-ID" dirty="0"/>
              <a:t>Biaya yang timbul sebagai akibat penilaian terhadap aktiva </a:t>
            </a:r>
            <a:r>
              <a:rPr lang="id-ID" dirty="0" smtClean="0"/>
              <a:t>tetap</a:t>
            </a:r>
          </a:p>
          <a:p>
            <a:r>
              <a:rPr lang="id-ID" dirty="0"/>
              <a:t>Biaya yang timbul sebagai akibat berlalunya </a:t>
            </a:r>
            <a:r>
              <a:rPr lang="id-ID" dirty="0" smtClean="0"/>
              <a:t>waktu</a:t>
            </a:r>
          </a:p>
          <a:p>
            <a:r>
              <a:rPr lang="id-ID" dirty="0"/>
              <a:t>Biaya overhead pabrik lain yang secara langsung memerlukan pengeluaran uang tunai</a:t>
            </a:r>
          </a:p>
        </p:txBody>
      </p:sp>
    </p:spTree>
    <p:extLst>
      <p:ext uri="{BB962C8B-B14F-4D97-AF65-F5344CB8AC3E}">
        <p14:creationId xmlns:p14="http://schemas.microsoft.com/office/powerpoint/2010/main" val="4017701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301752" y="1527048"/>
            <a:ext cx="8503920" cy="4998296"/>
          </a:xfrm>
        </p:spPr>
        <p:txBody>
          <a:bodyPr>
            <a:normAutofit fontScale="85000" lnSpcReduction="20000"/>
          </a:bodyPr>
          <a:lstStyle/>
          <a:p>
            <a:pPr>
              <a:buFont typeface="Wingdings" pitchFamily="2" charset="2"/>
              <a:buChar char="Ø"/>
            </a:pPr>
            <a:r>
              <a:rPr lang="id-ID" dirty="0"/>
              <a:t>Penggolongan biaya overhead pabrik menurut perilakunya dalam hubungannya dengan perubahan volume kegiatan. Dilihat dari perilaku unsur-unsur biaya overhead pabrik dalam hubungannya dengan perubahan volume kegiatan, biaya overhead pabrik dapat dibagi menjadi tiga golongan: biaya overhead pabrik tetap, biaya overhead pabrik variabel dan biaya overhead pabrik semivariabel. </a:t>
            </a:r>
            <a:endParaRPr lang="id-ID" dirty="0" smtClean="0"/>
          </a:p>
          <a:p>
            <a:pPr>
              <a:buFont typeface="Wingdings" pitchFamily="2" charset="2"/>
              <a:buChar char="Ø"/>
            </a:pPr>
            <a:r>
              <a:rPr lang="id-ID" dirty="0"/>
              <a:t>Penggolongan biaya overhead pabrik menurut hubungannya dengan departemen. Apabila selain memiliki departemen produksi perusahaan juga mempunyai departemen-departemen pembantu seperti misalnya departemen pembangkit tenaga listrik, departemen dan perawatan bengkel, maka biaya overhead pabrik meliputi juga semua jenis biaya yang terjadi di departemen-departemen pembantu ini, yang meliputi biaya tenaga kerja, depresiasi, reparasi dan pemeliharaan aktiva tetap, asuransi yang terjadi di departemen pembantu tersebut.</a:t>
            </a:r>
          </a:p>
        </p:txBody>
      </p:sp>
    </p:spTree>
    <p:extLst>
      <p:ext uri="{BB962C8B-B14F-4D97-AF65-F5344CB8AC3E}">
        <p14:creationId xmlns:p14="http://schemas.microsoft.com/office/powerpoint/2010/main" val="6857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Penentuan Tarif Biaya Overhead Pabrik</a:t>
            </a:r>
            <a:endParaRPr lang="id-ID"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id-ID" dirty="0"/>
              <a:t>Biaya overhead pabrik dibebankan kepada produk atas dasar tarif yang ditentukan di muka. </a:t>
            </a:r>
            <a:r>
              <a:rPr lang="id-ID" dirty="0" smtClean="0"/>
              <a:t>Alasan </a:t>
            </a:r>
            <a:r>
              <a:rPr lang="id-ID" dirty="0"/>
              <a:t>pembebanan biaya overhead pabrik kepada produk atas dasar tarif yang ditentukan di muka adalah sebagai berikut: </a:t>
            </a:r>
            <a:endParaRPr lang="id-ID" dirty="0" smtClean="0"/>
          </a:p>
          <a:p>
            <a:r>
              <a:rPr lang="id-ID" dirty="0"/>
              <a:t>Pembebanan biaya overhead pabrik atas dasar biaya yang sesungguhnya terjadi seringkali mengakibatkan berubah-ubahnya harga pokok per satuan produk yang dihasilkan dari bulan yang satu ke bulan yang lain</a:t>
            </a:r>
            <a:r>
              <a:rPr lang="id-ID" dirty="0" smtClean="0"/>
              <a:t>.</a:t>
            </a:r>
          </a:p>
          <a:p>
            <a:r>
              <a:rPr lang="id-ID" dirty="0"/>
              <a:t>Dalam perusahaan yang menghitung harga pokok produksinya dengan menggunakan metode harga pokok pesanan, manajemen memerlukan informasi harga pokok produksi per satuan pada saat pesanan selesai dikerjakan. Padahal ada elemen biaya overhead pabrik yang baru dapat diketahui jumlahnya pada akhir setiap bulan, atau akhir tahun.</a:t>
            </a:r>
          </a:p>
        </p:txBody>
      </p:sp>
    </p:spTree>
    <p:extLst>
      <p:ext uri="{BB962C8B-B14F-4D97-AF65-F5344CB8AC3E}">
        <p14:creationId xmlns:p14="http://schemas.microsoft.com/office/powerpoint/2010/main" val="11998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marL="0" indent="0">
              <a:buNone/>
            </a:pPr>
            <a:r>
              <a:rPr lang="id-ID" dirty="0"/>
              <a:t>Penentuan tarif biaya overhead pabrik dilaksanakan melalui tiga tahap berikut ini</a:t>
            </a:r>
            <a:r>
              <a:rPr lang="id-ID" dirty="0" smtClean="0"/>
              <a:t>:</a:t>
            </a:r>
          </a:p>
          <a:p>
            <a:pPr marL="514350" indent="-514350">
              <a:buFont typeface="+mj-lt"/>
              <a:buAutoNum type="arabicPeriod"/>
            </a:pPr>
            <a:r>
              <a:rPr lang="id-ID" dirty="0"/>
              <a:t>Menyusun anggaran biaya overhead </a:t>
            </a:r>
            <a:r>
              <a:rPr lang="id-ID" dirty="0" smtClean="0"/>
              <a:t>pabrik</a:t>
            </a:r>
          </a:p>
          <a:p>
            <a:pPr marL="514350" indent="-514350">
              <a:buFont typeface="+mj-lt"/>
              <a:buAutoNum type="arabicPeriod"/>
            </a:pPr>
            <a:r>
              <a:rPr lang="id-ID" dirty="0"/>
              <a:t>Memilih dasar pembebanan biaya overhead pabrik kepada produk</a:t>
            </a:r>
            <a:endParaRPr lang="id-ID" dirty="0" smtClean="0"/>
          </a:p>
          <a:p>
            <a:pPr marL="514350" indent="-514350">
              <a:buFont typeface="+mj-lt"/>
              <a:buAutoNum type="arabicPeriod"/>
            </a:pPr>
            <a:r>
              <a:rPr lang="id-ID" dirty="0"/>
              <a:t>Menghitung tarif  biaya overhead pabrik</a:t>
            </a:r>
          </a:p>
        </p:txBody>
      </p:sp>
    </p:spTree>
    <p:extLst>
      <p:ext uri="{BB962C8B-B14F-4D97-AF65-F5344CB8AC3E}">
        <p14:creationId xmlns:p14="http://schemas.microsoft.com/office/powerpoint/2010/main" val="1018118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301752" y="1527048"/>
            <a:ext cx="8503920" cy="4926288"/>
          </a:xfrm>
        </p:spPr>
        <p:txBody>
          <a:bodyPr>
            <a:normAutofit fontScale="92500" lnSpcReduction="20000"/>
          </a:bodyPr>
          <a:lstStyle/>
          <a:p>
            <a:r>
              <a:rPr lang="id-ID" dirty="0"/>
              <a:t>Menyusun anggaran biaya overhead pabrik. Dalam menyusun anggaran biaya overhead pabrik harus diperhatikan tingkat kegiatan atau kapasitas yang akan dipakai sebagai dasar penaksiran biaya overhead pabrik. Ada tiga macam kapasitas yang dapat dipakai sebagai dasar pembuatan anggaran biaya overhead pabrik yaitu : kapasitas praktis, kapasitas normal, dan kapasitas sesungguhnya yang diharapkan</a:t>
            </a:r>
            <a:r>
              <a:rPr lang="id-ID" dirty="0" smtClean="0"/>
              <a:t>.</a:t>
            </a:r>
          </a:p>
          <a:p>
            <a:r>
              <a:rPr lang="id-ID" dirty="0"/>
              <a:t>Memilih dasar pembebanan biaya overhead pabrik kepada produk. Setelah anggaran biaya overhead pabrik disusun, langkah selanjutnya adalah memilih dasar yang akan dipakai untuk membebankan secara adil biaya overhead pabrik kepada produk</a:t>
            </a:r>
            <a:r>
              <a:rPr lang="id-ID" dirty="0" smtClean="0"/>
              <a:t>. </a:t>
            </a:r>
            <a:r>
              <a:rPr lang="id-ID" dirty="0"/>
              <a:t>Ada berbagai macam dasar yang dapat dipakai untuk membebankan biaya overhead pabrik kepada produk, di antaranya adalah:</a:t>
            </a:r>
          </a:p>
        </p:txBody>
      </p:sp>
    </p:spTree>
    <p:extLst>
      <p:ext uri="{BB962C8B-B14F-4D97-AF65-F5344CB8AC3E}">
        <p14:creationId xmlns:p14="http://schemas.microsoft.com/office/powerpoint/2010/main" val="2347303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301752" y="1734866"/>
            <a:ext cx="8503920" cy="4156364"/>
          </a:xfrm>
        </p:spPr>
        <p:txBody>
          <a:bodyPr>
            <a:normAutofit/>
          </a:bodyPr>
          <a:lstStyle/>
          <a:p>
            <a:pPr marL="0" indent="0">
              <a:buNone/>
            </a:pPr>
            <a:r>
              <a:rPr lang="id-ID" dirty="0" smtClean="0"/>
              <a:t>A. Satuan </a:t>
            </a:r>
            <a:r>
              <a:rPr lang="id-ID" dirty="0"/>
              <a:t>produk </a:t>
            </a:r>
          </a:p>
          <a:p>
            <a:pPr marL="0" indent="0">
              <a:buNone/>
            </a:pPr>
            <a:r>
              <a:rPr lang="id-ID" dirty="0" smtClean="0"/>
              <a:t>metode </a:t>
            </a:r>
            <a:r>
              <a:rPr lang="id-ID" dirty="0"/>
              <a:t>yang paling sederhana dan yang langsung membebankan biaya overhead pabrik kepada produk. Beban biaya overhead pabrik untuk setiap produk dihitung dengan rumus sebagai berikut: </a:t>
            </a:r>
          </a:p>
          <a:p>
            <a:pPr marL="0" indent="0">
              <a:buNone/>
            </a:pPr>
            <a:endParaRPr lang="id-ID" dirty="0"/>
          </a:p>
          <a:p>
            <a:pPr marL="0" indent="0">
              <a:buNone/>
            </a:pPr>
            <a:r>
              <a:rPr lang="id-ID" sz="1400" dirty="0"/>
              <a:t>Taksiran biaya overhead pabrik 		</a:t>
            </a:r>
            <a:r>
              <a:rPr lang="id-ID" sz="1400" dirty="0" smtClean="0"/>
              <a:t>	</a:t>
            </a:r>
          </a:p>
          <a:p>
            <a:pPr marL="0" indent="0">
              <a:buNone/>
            </a:pPr>
            <a:r>
              <a:rPr lang="id-ID" sz="1400" dirty="0"/>
              <a:t>	</a:t>
            </a:r>
            <a:r>
              <a:rPr lang="id-ID" sz="1400" dirty="0" smtClean="0"/>
              <a:t>				= Tarif </a:t>
            </a:r>
            <a:r>
              <a:rPr lang="id-ID" sz="1400" dirty="0"/>
              <a:t>biaya overhead pabrik per satuan </a:t>
            </a:r>
            <a:endParaRPr lang="id-ID" sz="1400" dirty="0" smtClean="0"/>
          </a:p>
          <a:p>
            <a:pPr marL="0" indent="0">
              <a:buNone/>
            </a:pPr>
            <a:r>
              <a:rPr lang="id-ID" sz="1400" dirty="0" smtClean="0"/>
              <a:t>Taksiran </a:t>
            </a:r>
            <a:r>
              <a:rPr lang="id-ID" sz="1400" dirty="0"/>
              <a:t>jumlah satuan produk yang dihasilkan </a:t>
            </a:r>
          </a:p>
          <a:p>
            <a:pPr marL="0" indent="0">
              <a:buNone/>
            </a:pPr>
            <a:endParaRPr lang="id-ID" dirty="0"/>
          </a:p>
          <a:p>
            <a:endParaRPr lang="id-ID" dirty="0"/>
          </a:p>
        </p:txBody>
      </p:sp>
      <p:cxnSp>
        <p:nvCxnSpPr>
          <p:cNvPr id="5" name="Straight Connector 4"/>
          <p:cNvCxnSpPr/>
          <p:nvPr/>
        </p:nvCxnSpPr>
        <p:spPr>
          <a:xfrm>
            <a:off x="395536" y="4797152"/>
            <a:ext cx="43924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4959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pPr marL="0" indent="0">
              <a:buNone/>
            </a:pPr>
            <a:r>
              <a:rPr lang="id-ID" dirty="0"/>
              <a:t>Contoh metode ini adalah : </a:t>
            </a:r>
          </a:p>
          <a:p>
            <a:r>
              <a:rPr lang="id-ID" dirty="0"/>
              <a:t>Taksiran biaya overhead pabrik selama 1 tahun anggaran: Rp.2.000.000,- </a:t>
            </a:r>
          </a:p>
          <a:p>
            <a:r>
              <a:rPr lang="id-ID" dirty="0"/>
              <a:t>Taksiran jumlah produk yang akan dihasilkan selama tahun anggaran tersebut: 4000 unit </a:t>
            </a:r>
            <a:endParaRPr lang="id-ID" dirty="0" smtClean="0"/>
          </a:p>
          <a:p>
            <a:pPr marL="0" indent="0">
              <a:buNone/>
            </a:pPr>
            <a:r>
              <a:rPr lang="id-ID" b="1" i="1" dirty="0" smtClean="0"/>
              <a:t>Jawab:</a:t>
            </a:r>
            <a:endParaRPr lang="id-ID" b="1" i="1" dirty="0"/>
          </a:p>
          <a:p>
            <a:pPr marL="0" indent="0">
              <a:buNone/>
            </a:pPr>
            <a:r>
              <a:rPr lang="id-ID" dirty="0"/>
              <a:t>Tarif biaya overhead pabrik sebesar: </a:t>
            </a:r>
            <a:r>
              <a:rPr lang="id-ID" dirty="0">
                <a:hlinkClick r:id="rId2"/>
              </a:rPr>
              <a:t>(Rp2.000.000 </a:t>
            </a:r>
            <a:r>
              <a:rPr lang="id-ID" dirty="0"/>
              <a:t>: 4.000) = Rp500 per unit produk. </a:t>
            </a:r>
          </a:p>
          <a:p>
            <a:pPr marL="0" indent="0">
              <a:buNone/>
            </a:pPr>
            <a:r>
              <a:rPr lang="id-ID" dirty="0"/>
              <a:t>Misalnya mendapatkan pesanan sebanyak 200 unit akan dibebani biaya overhead pabrik sebesar: Rp500 x 200 = Rp 100.000. </a:t>
            </a:r>
          </a:p>
        </p:txBody>
      </p:sp>
    </p:spTree>
    <p:extLst>
      <p:ext uri="{BB962C8B-B14F-4D97-AF65-F5344CB8AC3E}">
        <p14:creationId xmlns:p14="http://schemas.microsoft.com/office/powerpoint/2010/main" val="36104131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79</TotalTime>
  <Words>997</Words>
  <Application>Microsoft Office PowerPoint</Application>
  <PresentationFormat>On-screen Show (4:3)</PresentationFormat>
  <Paragraphs>150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BIAYA OVERHEAD PABRIK</vt:lpstr>
      <vt:lpstr>PowerPoint Presentation</vt:lpstr>
      <vt:lpstr>Penggolongan Biaya Overhead Pabrik</vt:lpstr>
      <vt:lpstr>PowerPoint Presentation</vt:lpstr>
      <vt:lpstr>Penentuan Tarif Biaya Overhead Pabrik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BIAYA OVERHEAD PABRIK</dc:title>
  <dc:creator>ASUS</dc:creator>
  <cp:lastModifiedBy>ASUS</cp:lastModifiedBy>
  <cp:revision>18</cp:revision>
  <dcterms:created xsi:type="dcterms:W3CDTF">2015-12-28T04:30:39Z</dcterms:created>
  <dcterms:modified xsi:type="dcterms:W3CDTF">2017-01-03T05:59:29Z</dcterms:modified>
</cp:coreProperties>
</file>